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60" r:id="rId6"/>
    <p:sldId id="266" r:id="rId7"/>
    <p:sldId id="267" r:id="rId8"/>
    <p:sldId id="268" r:id="rId9"/>
    <p:sldId id="269" r:id="rId10"/>
    <p:sldId id="265"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C7FBB"/>
    <a:srgbClr val="B8D3E8"/>
    <a:srgbClr val="197DCE"/>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1" autoAdjust="0"/>
  </p:normalViewPr>
  <p:slideViewPr>
    <p:cSldViewPr snapToGrid="0" showGuides="1">
      <p:cViewPr>
        <p:scale>
          <a:sx n="50" d="100"/>
          <a:sy n="50" d="100"/>
        </p:scale>
        <p:origin x="1500" y="52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3/22/2024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3/22/2024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158044" y="470648"/>
            <a:ext cx="10117959" cy="4254300"/>
          </a:xfrm>
        </p:spPr>
        <p:txBody>
          <a:bodyPr/>
          <a:lstStyle/>
          <a:p>
            <a:r>
              <a:rPr lang="en-US" dirty="0"/>
              <a:t>PRESENTATION</a:t>
            </a:r>
            <a:br>
              <a:rPr lang="en-US" dirty="0"/>
            </a:br>
            <a:r>
              <a:rPr lang="en-US" dirty="0"/>
              <a:t>BY </a:t>
            </a:r>
            <a:br>
              <a:rPr lang="en-US" dirty="0"/>
            </a:br>
            <a:r>
              <a:rPr lang="en-US" dirty="0"/>
              <a:t>JIGAR PAL.</a:t>
            </a:r>
            <a:br>
              <a:rPr lang="en-US" dirty="0"/>
            </a:b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My Introduction</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4178557" y="1919223"/>
            <a:ext cx="6085117" cy="2718095"/>
          </a:xfrm>
        </p:spPr>
        <p:txBody>
          <a:bodyPr/>
          <a:lstStyle/>
          <a:p>
            <a:pPr marL="342900" indent="-342900" algn="l">
              <a:buFont typeface="Arial" panose="020B0604020202020204" pitchFamily="34" charset="0"/>
              <a:buChar char="•"/>
            </a:pPr>
            <a:r>
              <a:rPr lang="en-US" dirty="0"/>
              <a:t>Name: Jigar  Pal</a:t>
            </a:r>
          </a:p>
          <a:p>
            <a:pPr marL="342900" indent="-342900" algn="l">
              <a:buFont typeface="Arial" panose="020B0604020202020204" pitchFamily="34" charset="0"/>
              <a:buChar char="•"/>
            </a:pPr>
            <a:r>
              <a:rPr lang="en-US" dirty="0"/>
              <a:t>Location: Ahmedabad, Gujarat</a:t>
            </a:r>
          </a:p>
          <a:p>
            <a:pPr marL="342900" indent="-342900" algn="l">
              <a:buFont typeface="Arial" panose="020B0604020202020204" pitchFamily="34" charset="0"/>
              <a:buChar char="•"/>
            </a:pPr>
            <a:r>
              <a:rPr lang="en-US" dirty="0"/>
              <a:t>Education: Bachelor of Commerce</a:t>
            </a:r>
          </a:p>
          <a:p>
            <a:pPr marL="342900" indent="-342900" algn="l">
              <a:buFont typeface="Arial" panose="020B0604020202020204" pitchFamily="34" charset="0"/>
              <a:buChar char="•"/>
            </a:pPr>
            <a:r>
              <a:rPr lang="en-US" dirty="0"/>
              <a:t>Present – Pursuing (Data Analyst)</a:t>
            </a:r>
          </a:p>
          <a:p>
            <a:pPr marL="342900" indent="-342900" algn="l">
              <a:buFont typeface="Arial" panose="020B0604020202020204" pitchFamily="34" charset="0"/>
              <a:buChar char="•"/>
            </a:pPr>
            <a:r>
              <a:rPr lang="en-US" dirty="0"/>
              <a:t>Tops technology Pvt ltd</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67491-1370-9858-8D8C-9D45FD3B60FB}"/>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graphicFrame>
        <p:nvGraphicFramePr>
          <p:cNvPr id="7" name="Table Placeholder 6">
            <a:extLst>
              <a:ext uri="{FF2B5EF4-FFF2-40B4-BE49-F238E27FC236}">
                <a16:creationId xmlns:a16="http://schemas.microsoft.com/office/drawing/2014/main" id="{551ADB8B-5621-65E9-2B36-2599FDE30779}"/>
              </a:ext>
            </a:extLst>
          </p:cNvPr>
          <p:cNvGraphicFramePr>
            <a:graphicFrameLocks noGrp="1"/>
          </p:cNvGraphicFramePr>
          <p:nvPr>
            <p:ph type="tbl" sz="quarter" idx="17"/>
            <p:extLst>
              <p:ext uri="{D42A27DB-BD31-4B8C-83A1-F6EECF244321}">
                <p14:modId xmlns:p14="http://schemas.microsoft.com/office/powerpoint/2010/main" val="4237971706"/>
              </p:ext>
            </p:extLst>
          </p:nvPr>
        </p:nvGraphicFramePr>
        <p:xfrm>
          <a:off x="171450" y="161366"/>
          <a:ext cx="11849100" cy="6553076"/>
        </p:xfrm>
        <a:graphic>
          <a:graphicData uri="http://schemas.openxmlformats.org/drawingml/2006/table">
            <a:tbl>
              <a:tblPr firstRow="1" bandRow="1">
                <a:tableStyleId>{284E427A-3D55-4303-BF80-6455036E1DE7}</a:tableStyleId>
              </a:tblPr>
              <a:tblGrid>
                <a:gridCol w="5924550">
                  <a:extLst>
                    <a:ext uri="{9D8B030D-6E8A-4147-A177-3AD203B41FA5}">
                      <a16:colId xmlns:a16="http://schemas.microsoft.com/office/drawing/2014/main" val="1323772874"/>
                    </a:ext>
                  </a:extLst>
                </a:gridCol>
                <a:gridCol w="5924550">
                  <a:extLst>
                    <a:ext uri="{9D8B030D-6E8A-4147-A177-3AD203B41FA5}">
                      <a16:colId xmlns:a16="http://schemas.microsoft.com/office/drawing/2014/main" val="3072470657"/>
                    </a:ext>
                  </a:extLst>
                </a:gridCol>
              </a:tblGrid>
              <a:tr h="2228468">
                <a:tc>
                  <a:txBody>
                    <a:bodyPr/>
                    <a:lstStyle/>
                    <a:p>
                      <a:r>
                        <a:rPr lang="en-US" u="sng" dirty="0"/>
                        <a:t>Strength :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my adaptability,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communication skills,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teamwork,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problem-solving abilities, and emotional intelligence</a:t>
                      </a:r>
                      <a:endParaRPr lang="en-IN" u="sng" dirty="0"/>
                    </a:p>
                  </a:txBody>
                  <a:tcPr>
                    <a:solidFill>
                      <a:srgbClr val="002060"/>
                    </a:solidFill>
                  </a:tcPr>
                </a:tc>
                <a:tc>
                  <a:txBody>
                    <a:bodyPr/>
                    <a:lstStyle/>
                    <a:p>
                      <a:r>
                        <a:rPr lang="en-US" u="sng" dirty="0"/>
                        <a:t>Weakness :</a:t>
                      </a:r>
                    </a:p>
                    <a:p>
                      <a:pPr marL="285750" indent="-285750">
                        <a:buFont typeface="Arial" panose="020B0604020202020204" pitchFamily="34" charset="0"/>
                        <a:buChar char="•"/>
                      </a:pPr>
                      <a:r>
                        <a:rPr lang="en-US" u="none" dirty="0"/>
                        <a:t>my weaknesses include being overly possessive, </a:t>
                      </a:r>
                    </a:p>
                    <a:p>
                      <a:pPr marL="285750" indent="-285750">
                        <a:buFont typeface="Arial" panose="020B0604020202020204" pitchFamily="34" charset="0"/>
                        <a:buChar char="•"/>
                      </a:pPr>
                      <a:r>
                        <a:rPr lang="en-US" u="none" dirty="0"/>
                        <a:t>struggling to say no and over-committing, </a:t>
                      </a:r>
                    </a:p>
                    <a:p>
                      <a:pPr marL="285750" indent="-285750">
                        <a:buFont typeface="Arial" panose="020B0604020202020204" pitchFamily="34" charset="0"/>
                        <a:buChar char="•"/>
                      </a:pPr>
                      <a:r>
                        <a:rPr lang="en-US" u="none" dirty="0"/>
                        <a:t>being overly serious about work and time management,</a:t>
                      </a:r>
                    </a:p>
                    <a:p>
                      <a:pPr marL="285750" indent="-285750">
                        <a:buFont typeface="Arial" panose="020B0604020202020204" pitchFamily="34" charset="0"/>
                        <a:buChar char="•"/>
                      </a:pPr>
                      <a:r>
                        <a:rPr lang="en-US" u="none" dirty="0"/>
                        <a:t>sometimes getting too involved in relationships. </a:t>
                      </a:r>
                    </a:p>
                  </a:txBody>
                  <a:tcPr>
                    <a:solidFill>
                      <a:srgbClr val="002060"/>
                    </a:solidFill>
                  </a:tcPr>
                </a:tc>
                <a:extLst>
                  <a:ext uri="{0D108BD9-81ED-4DB2-BD59-A6C34878D82A}">
                    <a16:rowId xmlns:a16="http://schemas.microsoft.com/office/drawing/2014/main" val="820606365"/>
                  </a:ext>
                </a:extLst>
              </a:tr>
              <a:tr h="4324608">
                <a:tc>
                  <a:txBody>
                    <a:bodyPr/>
                    <a:lstStyle/>
                    <a:p>
                      <a:pPr marL="0" algn="l" defTabSz="914400" rtl="0" eaLnBrk="1" latinLnBrk="0" hangingPunct="1"/>
                      <a:r>
                        <a:rPr lang="en-US" sz="1800" b="1" u="sng" kern="1200" dirty="0">
                          <a:solidFill>
                            <a:schemeClr val="lt1"/>
                          </a:solidFill>
                          <a:latin typeface="+mn-lt"/>
                          <a:ea typeface="+mn-ea"/>
                          <a:cs typeface="+mn-cs"/>
                        </a:rPr>
                        <a:t>Opportunity :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I see the opportunity to further my education and acquire new skills that will enhance my career prospects. Additionally, I view networking and building strong professional relationships as opportunities to open doors for growth and advancement in my field.</a:t>
                      </a:r>
                      <a:endParaRPr lang="en-US" u="sng" dirty="0"/>
                    </a:p>
                    <a:p>
                      <a:endParaRPr lang="en-US" u="sng" dirty="0"/>
                    </a:p>
                    <a:p>
                      <a:endParaRPr lang="en-US" u="sng" dirty="0"/>
                    </a:p>
                  </a:txBody>
                  <a:tcPr>
                    <a:solidFill>
                      <a:schemeClr val="accent3">
                        <a:lumMod val="90000"/>
                        <a:lumOff val="10000"/>
                        <a:alpha val="40000"/>
                      </a:schemeClr>
                    </a:solidFill>
                  </a:tcPr>
                </a:tc>
                <a:tc>
                  <a:txBody>
                    <a:bodyPr/>
                    <a:lstStyle/>
                    <a:p>
                      <a:pPr marL="0" algn="l" defTabSz="914400" rtl="0" eaLnBrk="1" latinLnBrk="0" hangingPunct="1"/>
                      <a:r>
                        <a:rPr lang="en-US" sz="1800" b="1" u="sng" kern="1200" dirty="0">
                          <a:solidFill>
                            <a:schemeClr val="lt1"/>
                          </a:solidFill>
                          <a:latin typeface="+mn-lt"/>
                          <a:ea typeface="+mn-ea"/>
                          <a:cs typeface="+mn-cs"/>
                        </a:rPr>
                        <a:t>Threat : </a:t>
                      </a:r>
                    </a:p>
                    <a:p>
                      <a:pPr marL="285750" indent="-285750">
                        <a:buFont typeface="Arial" panose="020B0604020202020204" pitchFamily="34" charset="0"/>
                        <a:buChar char="•"/>
                      </a:pPr>
                      <a:r>
                        <a:rPr lang="en-US" sz="1800" b="1" i="0" kern="1200" dirty="0">
                          <a:solidFill>
                            <a:schemeClr val="lt1"/>
                          </a:solidFill>
                          <a:effectLst/>
                          <a:latin typeface="+mn-lt"/>
                          <a:ea typeface="+mn-ea"/>
                          <a:cs typeface="+mn-cs"/>
                        </a:rPr>
                        <a:t>One potential threat in my life could be external economic factors that may impact job stability and career growth. Another threat could be rapid technological advancements that require constant upskilling to stay competitive in the job market. However, I see these threats as challenges that can be overcome through proactive planning and continuous learning.</a:t>
                      </a:r>
                    </a:p>
                  </a:txBody>
                  <a:tcPr>
                    <a:solidFill>
                      <a:schemeClr val="accent3">
                        <a:lumMod val="90000"/>
                        <a:lumOff val="10000"/>
                        <a:alpha val="40000"/>
                      </a:schemeClr>
                    </a:solidFill>
                  </a:tcPr>
                </a:tc>
                <a:extLst>
                  <a:ext uri="{0D108BD9-81ED-4DB2-BD59-A6C34878D82A}">
                    <a16:rowId xmlns:a16="http://schemas.microsoft.com/office/drawing/2014/main" val="3744140186"/>
                  </a:ext>
                </a:extLst>
              </a:tr>
            </a:tbl>
          </a:graphicData>
        </a:graphic>
      </p:graphicFrame>
    </p:spTree>
    <p:extLst>
      <p:ext uri="{BB962C8B-B14F-4D97-AF65-F5344CB8AC3E}">
        <p14:creationId xmlns:p14="http://schemas.microsoft.com/office/powerpoint/2010/main" val="22538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2E06-1BBF-9BE2-DA4B-3B175AC510FF}"/>
              </a:ext>
            </a:extLst>
          </p:cNvPr>
          <p:cNvSpPr>
            <a:spLocks noGrp="1"/>
          </p:cNvSpPr>
          <p:nvPr>
            <p:ph type="title"/>
          </p:nvPr>
        </p:nvSpPr>
        <p:spPr>
          <a:xfrm>
            <a:off x="345006" y="2537126"/>
            <a:ext cx="8605132" cy="782638"/>
          </a:xfrm>
        </p:spPr>
        <p:txBody>
          <a:bodyPr>
            <a:normAutofit/>
          </a:bodyPr>
          <a:lstStyle/>
          <a:p>
            <a:r>
              <a:rPr lang="en-US" dirty="0"/>
              <a:t>The thing I Enjoy the most! </a:t>
            </a:r>
            <a:endParaRPr lang="en-IN" dirty="0"/>
          </a:p>
        </p:txBody>
      </p:sp>
      <p:sp>
        <p:nvSpPr>
          <p:cNvPr id="3" name="Slide Number Placeholder 2">
            <a:extLst>
              <a:ext uri="{FF2B5EF4-FFF2-40B4-BE49-F238E27FC236}">
                <a16:creationId xmlns:a16="http://schemas.microsoft.com/office/drawing/2014/main" id="{7BC3B3F9-AC74-EEFC-3869-002B507D0803}"/>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4" name="Footer Placeholder 3">
            <a:extLst>
              <a:ext uri="{FF2B5EF4-FFF2-40B4-BE49-F238E27FC236}">
                <a16:creationId xmlns:a16="http://schemas.microsoft.com/office/drawing/2014/main" id="{181F5D59-A2A6-19B5-43F8-C0506D480348}"/>
              </a:ext>
            </a:extLst>
          </p:cNvPr>
          <p:cNvSpPr>
            <a:spLocks noGrp="1"/>
          </p:cNvSpPr>
          <p:nvPr>
            <p:ph type="ftr" sz="quarter" idx="12"/>
          </p:nvPr>
        </p:nvSpPr>
        <p:spPr/>
        <p:txBody>
          <a:bodyPr/>
          <a:lstStyle/>
          <a:p>
            <a:r>
              <a:rPr lang="en-US" noProof="0"/>
              <a:t>ADD A FOOTER</a:t>
            </a:r>
            <a:endParaRPr lang="en-US" noProof="0" dirty="0"/>
          </a:p>
        </p:txBody>
      </p:sp>
      <p:sp>
        <p:nvSpPr>
          <p:cNvPr id="5" name="Text Placeholder 4">
            <a:extLst>
              <a:ext uri="{FF2B5EF4-FFF2-40B4-BE49-F238E27FC236}">
                <a16:creationId xmlns:a16="http://schemas.microsoft.com/office/drawing/2014/main" id="{CBAEA675-1F22-DD93-0DE0-474EC2020580}"/>
              </a:ext>
            </a:extLst>
          </p:cNvPr>
          <p:cNvSpPr>
            <a:spLocks noGrp="1"/>
          </p:cNvSpPr>
          <p:nvPr>
            <p:ph type="body" sz="quarter" idx="13"/>
          </p:nvPr>
        </p:nvSpPr>
        <p:spPr>
          <a:xfrm>
            <a:off x="209550" y="148004"/>
            <a:ext cx="11774100" cy="2191784"/>
          </a:xfrm>
          <a:solidFill>
            <a:srgbClr val="002060"/>
          </a:solidFill>
        </p:spPr>
        <p:txBody>
          <a:bodyPr>
            <a:normAutofit lnSpcReduction="10000"/>
          </a:bodyPr>
          <a:lstStyle/>
          <a:p>
            <a:pPr marL="342900" indent="-342900">
              <a:buFont typeface="Arial" panose="020B0604020202020204" pitchFamily="34" charset="0"/>
              <a:buChar char="•"/>
            </a:pPr>
            <a:r>
              <a:rPr lang="en-US" sz="2400" b="1" dirty="0"/>
              <a:t>Spending time with family and friends</a:t>
            </a:r>
          </a:p>
          <a:p>
            <a:pPr marL="342900" indent="-342900">
              <a:buFont typeface="Arial" panose="020B0604020202020204" pitchFamily="34" charset="0"/>
              <a:buChar char="•"/>
            </a:pPr>
            <a:r>
              <a:rPr lang="en-US" sz="2400" b="1" dirty="0"/>
              <a:t>Reaching my professional objectives and goals has made me happy. </a:t>
            </a:r>
          </a:p>
          <a:p>
            <a:pPr marL="342900" indent="-342900">
              <a:buFont typeface="Arial" panose="020B0604020202020204" pitchFamily="34" charset="0"/>
              <a:buChar char="•"/>
            </a:pPr>
            <a:r>
              <a:rPr lang="en-US" sz="2400" b="1" dirty="0"/>
              <a:t>When customers are happy with the services.</a:t>
            </a:r>
          </a:p>
          <a:p>
            <a:pPr marL="342900" indent="-342900">
              <a:buFont typeface="Arial" panose="020B0604020202020204" pitchFamily="34" charset="0"/>
              <a:buChar char="•"/>
            </a:pPr>
            <a:r>
              <a:rPr lang="en-US" sz="2400" b="1" dirty="0"/>
              <a:t>Learning and applying new skills at work excites me, as it helps me grow and improve.</a:t>
            </a:r>
          </a:p>
          <a:p>
            <a:pPr marL="342900" indent="-342900">
              <a:buFont typeface="Arial" panose="020B0604020202020204" pitchFamily="34" charset="0"/>
              <a:buChar char="•"/>
            </a:pPr>
            <a:r>
              <a:rPr lang="en-US" sz="2400" b="1" dirty="0"/>
              <a:t>I find happiness in taking on challenging tasks and completing them.</a:t>
            </a:r>
            <a:endParaRPr lang="en-IN" sz="2400" b="1" dirty="0"/>
          </a:p>
        </p:txBody>
      </p:sp>
    </p:spTree>
    <p:extLst>
      <p:ext uri="{BB962C8B-B14F-4D97-AF65-F5344CB8AC3E}">
        <p14:creationId xmlns:p14="http://schemas.microsoft.com/office/powerpoint/2010/main" val="162312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9A168-D8D3-7572-94AC-CDB41D395F94}"/>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4" name="Title 3">
            <a:extLst>
              <a:ext uri="{FF2B5EF4-FFF2-40B4-BE49-F238E27FC236}">
                <a16:creationId xmlns:a16="http://schemas.microsoft.com/office/drawing/2014/main" id="{3AE1E8C3-0C60-64A8-9D0D-48A77378498A}"/>
              </a:ext>
            </a:extLst>
          </p:cNvPr>
          <p:cNvSpPr>
            <a:spLocks noGrp="1"/>
          </p:cNvSpPr>
          <p:nvPr>
            <p:ph type="title"/>
          </p:nvPr>
        </p:nvSpPr>
        <p:spPr>
          <a:xfrm>
            <a:off x="838200" y="268873"/>
            <a:ext cx="4218992" cy="1325563"/>
          </a:xfrm>
        </p:spPr>
        <p:txBody>
          <a:bodyPr/>
          <a:lstStyle/>
          <a:p>
            <a:r>
              <a:rPr lang="en-US" dirty="0"/>
              <a:t>Things I hate </a:t>
            </a:r>
            <a:endParaRPr lang="en-IN" dirty="0"/>
          </a:p>
        </p:txBody>
      </p:sp>
      <p:sp>
        <p:nvSpPr>
          <p:cNvPr id="5" name="Media Placeholder 4">
            <a:extLst>
              <a:ext uri="{FF2B5EF4-FFF2-40B4-BE49-F238E27FC236}">
                <a16:creationId xmlns:a16="http://schemas.microsoft.com/office/drawing/2014/main" id="{A3D65819-9716-8EA4-E71C-C5FC9D6797C2}"/>
              </a:ext>
            </a:extLst>
          </p:cNvPr>
          <p:cNvSpPr>
            <a:spLocks noGrp="1"/>
          </p:cNvSpPr>
          <p:nvPr>
            <p:ph type="media" sz="quarter" idx="17"/>
          </p:nvPr>
        </p:nvSpPr>
        <p:spPr/>
      </p:sp>
      <p:sp>
        <p:nvSpPr>
          <p:cNvPr id="7" name="TextBox 6">
            <a:extLst>
              <a:ext uri="{FF2B5EF4-FFF2-40B4-BE49-F238E27FC236}">
                <a16:creationId xmlns:a16="http://schemas.microsoft.com/office/drawing/2014/main" id="{DD905AF7-D910-69E0-3083-F9B2C06219EF}"/>
              </a:ext>
            </a:extLst>
          </p:cNvPr>
          <p:cNvSpPr txBox="1"/>
          <p:nvPr/>
        </p:nvSpPr>
        <p:spPr>
          <a:xfrm>
            <a:off x="1395985" y="1497770"/>
            <a:ext cx="9400032" cy="2092881"/>
          </a:xfrm>
          <a:prstGeom prst="rect">
            <a:avLst/>
          </a:prstGeom>
          <a:solidFill>
            <a:srgbClr val="002060"/>
          </a:solidFill>
        </p:spPr>
        <p:txBody>
          <a:bodyPr wrap="square">
            <a:spAutoFit/>
          </a:bodyPr>
          <a:lstStyle/>
          <a:p>
            <a:pPr marL="342900" indent="-342900">
              <a:buFont typeface="Arial" panose="020B0604020202020204" pitchFamily="34" charset="0"/>
              <a:buChar char="•"/>
            </a:pPr>
            <a:r>
              <a:rPr lang="en-US" sz="2200" b="1" i="0" dirty="0">
                <a:solidFill>
                  <a:srgbClr val="FFFF00"/>
                </a:solidFill>
                <a:effectLst/>
                <a:latin typeface="system-ui"/>
              </a:rPr>
              <a:t>lack of communication and transparency.</a:t>
            </a:r>
          </a:p>
          <a:p>
            <a:pPr marL="342900" indent="-342900">
              <a:buFont typeface="Arial" panose="020B0604020202020204" pitchFamily="34" charset="0"/>
              <a:buChar char="•"/>
            </a:pPr>
            <a:r>
              <a:rPr lang="en-US" sz="2200" b="1" i="0" dirty="0">
                <a:solidFill>
                  <a:srgbClr val="FFFF00"/>
                </a:solidFill>
                <a:effectLst/>
                <a:latin typeface="system-ui"/>
              </a:rPr>
              <a:t>lack of appreciation for teamwork and individual contributions.</a:t>
            </a:r>
          </a:p>
          <a:p>
            <a:pPr marL="342900" indent="-342900">
              <a:buFont typeface="Arial" panose="020B0604020202020204" pitchFamily="34" charset="0"/>
              <a:buChar char="•"/>
            </a:pPr>
            <a:r>
              <a:rPr lang="en-US" sz="2200" b="1" i="0" dirty="0">
                <a:solidFill>
                  <a:srgbClr val="FFFF00"/>
                </a:solidFill>
                <a:effectLst/>
                <a:latin typeface="system-ui"/>
              </a:rPr>
              <a:t>Furthermore, I dislike inflexible frameworks that restrict originality and innovation. I prefer to work in inclusive and supportive environments where everyone's opinions and ideas are valued.</a:t>
            </a:r>
            <a:endParaRPr lang="en-US" sz="2000" b="0" i="0" dirty="0">
              <a:solidFill>
                <a:srgbClr val="FFFF00"/>
              </a:solidFill>
              <a:effectLst/>
              <a:latin typeface="system-ui"/>
            </a:endParaRPr>
          </a:p>
          <a:p>
            <a:pPr marL="342900" indent="-342900">
              <a:buFont typeface="Arial" panose="020B0604020202020204" pitchFamily="34" charset="0"/>
              <a:buChar char="•"/>
            </a:pPr>
            <a:endParaRPr lang="en-US" sz="2000" b="0" i="0" dirty="0">
              <a:solidFill>
                <a:srgbClr val="FFFF00"/>
              </a:solidFill>
              <a:effectLst/>
              <a:latin typeface="system-ui"/>
            </a:endParaRPr>
          </a:p>
        </p:txBody>
      </p:sp>
    </p:spTree>
    <p:extLst>
      <p:ext uri="{BB962C8B-B14F-4D97-AF65-F5344CB8AC3E}">
        <p14:creationId xmlns:p14="http://schemas.microsoft.com/office/powerpoint/2010/main" val="259808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5B37-A4DE-6B9A-BE8A-D26504DE16A4}"/>
              </a:ext>
            </a:extLst>
          </p:cNvPr>
          <p:cNvSpPr>
            <a:spLocks noGrp="1"/>
          </p:cNvSpPr>
          <p:nvPr>
            <p:ph type="title"/>
          </p:nvPr>
        </p:nvSpPr>
        <p:spPr>
          <a:xfrm>
            <a:off x="563479" y="121730"/>
            <a:ext cx="10515600" cy="782638"/>
          </a:xfrm>
        </p:spPr>
        <p:txBody>
          <a:bodyPr/>
          <a:lstStyle/>
          <a:p>
            <a:r>
              <a:rPr lang="en-IN" dirty="0"/>
              <a:t>Believe System</a:t>
            </a:r>
          </a:p>
        </p:txBody>
      </p:sp>
      <p:sp>
        <p:nvSpPr>
          <p:cNvPr id="3" name="Slide Number Placeholder 2">
            <a:extLst>
              <a:ext uri="{FF2B5EF4-FFF2-40B4-BE49-F238E27FC236}">
                <a16:creationId xmlns:a16="http://schemas.microsoft.com/office/drawing/2014/main" id="{097B76EC-B85C-81A2-820E-D1030F696503}"/>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4" name="Footer Placeholder 3">
            <a:extLst>
              <a:ext uri="{FF2B5EF4-FFF2-40B4-BE49-F238E27FC236}">
                <a16:creationId xmlns:a16="http://schemas.microsoft.com/office/drawing/2014/main" id="{A2194C91-5C8F-DC2A-AEFD-33C63503BC87}"/>
              </a:ext>
            </a:extLst>
          </p:cNvPr>
          <p:cNvSpPr>
            <a:spLocks noGrp="1"/>
          </p:cNvSpPr>
          <p:nvPr>
            <p:ph type="ftr" sz="quarter" idx="12"/>
          </p:nvPr>
        </p:nvSpPr>
        <p:spPr/>
        <p:txBody>
          <a:bodyPr/>
          <a:lstStyle/>
          <a:p>
            <a:r>
              <a:rPr lang="en-US" noProof="0"/>
              <a:t>ADD A FOOTER</a:t>
            </a:r>
            <a:endParaRPr lang="en-US" noProof="0" dirty="0"/>
          </a:p>
        </p:txBody>
      </p:sp>
      <p:sp>
        <p:nvSpPr>
          <p:cNvPr id="5" name="Text Placeholder 4">
            <a:extLst>
              <a:ext uri="{FF2B5EF4-FFF2-40B4-BE49-F238E27FC236}">
                <a16:creationId xmlns:a16="http://schemas.microsoft.com/office/drawing/2014/main" id="{37AB60B8-BE28-47F4-006B-302254E6208C}"/>
              </a:ext>
            </a:extLst>
          </p:cNvPr>
          <p:cNvSpPr>
            <a:spLocks noGrp="1"/>
          </p:cNvSpPr>
          <p:nvPr>
            <p:ph type="body" idx="1"/>
          </p:nvPr>
        </p:nvSpPr>
        <p:spPr>
          <a:xfrm>
            <a:off x="563479" y="904368"/>
            <a:ext cx="10515600" cy="3210432"/>
          </a:xfrm>
          <a:solidFill>
            <a:srgbClr val="002060"/>
          </a:solidFill>
          <a:ln>
            <a:solidFill>
              <a:schemeClr val="accent1"/>
            </a:solidFill>
          </a:ln>
        </p:spPr>
        <p:txBody>
          <a:bodyPr>
            <a:normAutofit/>
          </a:bodyPr>
          <a:lstStyle/>
          <a:p>
            <a:r>
              <a:rPr lang="en-US" sz="2800" b="1" dirty="0"/>
              <a:t>I believe in a positive belief system that says success is not the key to happiness, but happiness is the key to success, and this is not permanent, so I always keep calm, believe in hard work, and keep smiling in my face, which makes me feel stronger.' This philosophy guides me in all aspects of life."</a:t>
            </a:r>
            <a:endParaRPr lang="en-IN" dirty="0"/>
          </a:p>
        </p:txBody>
      </p:sp>
    </p:spTree>
    <p:extLst>
      <p:ext uri="{BB962C8B-B14F-4D97-AF65-F5344CB8AC3E}">
        <p14:creationId xmlns:p14="http://schemas.microsoft.com/office/powerpoint/2010/main" val="348353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sz="4000" dirty="0"/>
              <a:t>THANK YOU!</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Phone</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dirty="0"/>
              <a:t>8200734675</a:t>
            </a:r>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p:txBody>
          <a:bodyPr/>
          <a:lstStyle/>
          <a:p>
            <a:r>
              <a:rPr lang="en-US" dirty="0"/>
              <a:t>Email</a:t>
            </a:r>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3135722" y="5230723"/>
            <a:ext cx="6465478" cy="474519"/>
          </a:xfrm>
        </p:spPr>
        <p:txBody>
          <a:bodyPr/>
          <a:lstStyle/>
          <a:p>
            <a:r>
              <a:rPr lang="en-US" dirty="0"/>
              <a:t>jigarpal177@gmail.com</a:t>
            </a:r>
          </a:p>
        </p:txBody>
      </p:sp>
    </p:spTree>
    <p:extLst>
      <p:ext uri="{BB962C8B-B14F-4D97-AF65-F5344CB8AC3E}">
        <p14:creationId xmlns:p14="http://schemas.microsoft.com/office/powerpoint/2010/main" val="330927939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534</TotalTime>
  <Words>385</Words>
  <Application>Microsoft Office PowerPoint</Application>
  <PresentationFormat>Widescreen</PresentationFormat>
  <Paragraphs>45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Franklin Gothic Book</vt:lpstr>
      <vt:lpstr>Gill Sans MT</vt:lpstr>
      <vt:lpstr>system-ui</vt:lpstr>
      <vt:lpstr>Office Theme</vt:lpstr>
      <vt:lpstr>PRESENTATION BY  JIGAR PAL. </vt:lpstr>
      <vt:lpstr>My Introduction</vt:lpstr>
      <vt:lpstr>PowerPoint Presentation</vt:lpstr>
      <vt:lpstr>The thing I Enjoy the most! </vt:lpstr>
      <vt:lpstr>Things I hate </vt:lpstr>
      <vt:lpstr>Believe System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By Arpan Christian. </dc:title>
  <dc:creator>arpanchristian2003@gmail.com</dc:creator>
  <cp:lastModifiedBy>Jigar Pal</cp:lastModifiedBy>
  <cp:revision>24</cp:revision>
  <dcterms:created xsi:type="dcterms:W3CDTF">2024-02-26T14:24:20Z</dcterms:created>
  <dcterms:modified xsi:type="dcterms:W3CDTF">2024-03-22T02:14:09Z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